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sldIdLst>
    <p:sldId id="256" r:id="rId2"/>
    <p:sldId id="257" r:id="rId3"/>
    <p:sldId id="272" r:id="rId4"/>
    <p:sldId id="260" r:id="rId5"/>
    <p:sldId id="263" r:id="rId6"/>
    <p:sldId id="274" r:id="rId7"/>
    <p:sldId id="265" r:id="rId8"/>
    <p:sldId id="266" r:id="rId9"/>
    <p:sldId id="267" r:id="rId10"/>
    <p:sldId id="268" r:id="rId11"/>
    <p:sldId id="273" r:id="rId12"/>
    <p:sldId id="276" r:id="rId13"/>
    <p:sldId id="277" r:id="rId14"/>
    <p:sldId id="271" r:id="rId15"/>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8104"/>
    <a:srgbClr val="D5B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43" autoAdjust="0"/>
    <p:restoredTop sz="80602" autoAdjust="0"/>
  </p:normalViewPr>
  <p:slideViewPr>
    <p:cSldViewPr>
      <p:cViewPr varScale="1">
        <p:scale>
          <a:sx n="85" d="100"/>
          <a:sy n="85" d="100"/>
        </p:scale>
        <p:origin x="870" y="54"/>
      </p:cViewPr>
      <p:guideLst>
        <p:guide orient="horz" pos="1620"/>
        <p:guide pos="2880"/>
      </p:guideLst>
    </p:cSldViewPr>
  </p:slideViewPr>
  <p:notesTextViewPr>
    <p:cViewPr>
      <p:scale>
        <a:sx n="100" d="100"/>
        <a:sy n="100" d="100"/>
      </p:scale>
      <p:origin x="0" y="0"/>
    </p:cViewPr>
  </p:notesTextViewPr>
  <p:notesViewPr>
    <p:cSldViewPr showGuides="1">
      <p:cViewPr varScale="1">
        <p:scale>
          <a:sx n="60" d="100"/>
          <a:sy n="60" d="100"/>
        </p:scale>
        <p:origin x="-246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145288-CBDB-41AB-9F79-14BF63E24421}" type="datetimeFigureOut">
              <a:rPr lang="uk-UA" smtClean="0"/>
              <a:t>07.10.2013</a:t>
            </a:fld>
            <a:endParaRPr lang="uk-UA"/>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4903E8-8282-4E02-B18A-9D0F12EEB252}" type="slidenum">
              <a:rPr lang="uk-UA" smtClean="0"/>
              <a:t>‹#›</a:t>
            </a:fld>
            <a:endParaRPr lang="uk-UA"/>
          </a:p>
        </p:txBody>
      </p:sp>
    </p:spTree>
    <p:extLst>
      <p:ext uri="{BB962C8B-B14F-4D97-AF65-F5344CB8AC3E}">
        <p14:creationId xmlns:p14="http://schemas.microsoft.com/office/powerpoint/2010/main" val="3020912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en-US" dirty="0" smtClean="0"/>
              <a:t>My report is called “The</a:t>
            </a:r>
            <a:r>
              <a:rPr lang="en-US" baseline="0" dirty="0" smtClean="0"/>
              <a:t> Uses of Computers in the Police</a:t>
            </a:r>
            <a:r>
              <a:rPr lang="en-US" dirty="0" smtClean="0"/>
              <a:t>”. I’ll be speaking for two minutes.</a:t>
            </a:r>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1</a:t>
            </a:fld>
            <a:endParaRPr lang="uk-UA"/>
          </a:p>
        </p:txBody>
      </p:sp>
    </p:spTree>
    <p:extLst>
      <p:ext uri="{BB962C8B-B14F-4D97-AF65-F5344CB8AC3E}">
        <p14:creationId xmlns:p14="http://schemas.microsoft.com/office/powerpoint/2010/main" val="2648885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Additionally, computer systems are used in conjunction with video cameras to provide internal surveillance and to ensure the safety of prisoners and officers.</a:t>
            </a:r>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10</a:t>
            </a:fld>
            <a:endParaRPr lang="uk-UA"/>
          </a:p>
        </p:txBody>
      </p:sp>
    </p:spTree>
    <p:extLst>
      <p:ext uri="{BB962C8B-B14F-4D97-AF65-F5344CB8AC3E}">
        <p14:creationId xmlns:p14="http://schemas.microsoft.com/office/powerpoint/2010/main" val="63463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Russian</a:t>
            </a:r>
            <a:r>
              <a:rPr lang="en-US" baseline="0" dirty="0" smtClean="0"/>
              <a:t> Policeman come back to the home. There he said to other officers that a computer is destined not only for game “</a:t>
            </a:r>
            <a:r>
              <a:rPr lang="en-US" baseline="0" dirty="0" err="1" smtClean="0"/>
              <a:t>Kosynka</a:t>
            </a:r>
            <a:r>
              <a:rPr lang="en-US" baseline="0" dirty="0" smtClean="0"/>
              <a:t>”.</a:t>
            </a:r>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11</a:t>
            </a:fld>
            <a:endParaRPr lang="uk-UA"/>
          </a:p>
        </p:txBody>
      </p:sp>
    </p:spTree>
    <p:extLst>
      <p:ext uri="{BB962C8B-B14F-4D97-AF65-F5344CB8AC3E}">
        <p14:creationId xmlns:p14="http://schemas.microsoft.com/office/powerpoint/2010/main" val="1118039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can be used for communication, research and detective work, to keep records and online databases, to provide security, they may be build-in into police cars.</a:t>
            </a:r>
            <a:endParaRPr lang="uk-UA" dirty="0" smtClean="0"/>
          </a:p>
        </p:txBody>
      </p:sp>
      <p:sp>
        <p:nvSpPr>
          <p:cNvPr id="4" name="Номер слайда 3"/>
          <p:cNvSpPr>
            <a:spLocks noGrp="1"/>
          </p:cNvSpPr>
          <p:nvPr>
            <p:ph type="sldNum" sz="quarter" idx="10"/>
          </p:nvPr>
        </p:nvSpPr>
        <p:spPr/>
        <p:txBody>
          <a:bodyPr/>
          <a:lstStyle/>
          <a:p>
            <a:fld id="{AB4903E8-8282-4E02-B18A-9D0F12EEB252}" type="slidenum">
              <a:rPr lang="uk-UA" smtClean="0"/>
              <a:t>12</a:t>
            </a:fld>
            <a:endParaRPr lang="uk-UA"/>
          </a:p>
        </p:txBody>
      </p:sp>
    </p:spTree>
    <p:extLst>
      <p:ext uri="{BB962C8B-B14F-4D97-AF65-F5344CB8AC3E}">
        <p14:creationId xmlns:p14="http://schemas.microsoft.com/office/powerpoint/2010/main" val="1118039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13</a:t>
            </a:fld>
            <a:endParaRPr lang="uk-UA"/>
          </a:p>
        </p:txBody>
      </p:sp>
    </p:spTree>
    <p:extLst>
      <p:ext uri="{BB962C8B-B14F-4D97-AF65-F5344CB8AC3E}">
        <p14:creationId xmlns:p14="http://schemas.microsoft.com/office/powerpoint/2010/main" val="111803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en-US" dirty="0" smtClean="0"/>
              <a:t>Once upon the time in</a:t>
            </a:r>
            <a:r>
              <a:rPr lang="en-US" baseline="0" dirty="0" smtClean="0"/>
              <a:t> a very small country town, at a considerable distance from Moscow, there lived a Policeman.</a:t>
            </a:r>
            <a:endParaRPr lang="en-US" dirty="0" smtClean="0"/>
          </a:p>
          <a:p>
            <a:r>
              <a:rPr lang="en-US" dirty="0" smtClean="0"/>
              <a:t>One day that man </a:t>
            </a:r>
            <a:r>
              <a:rPr lang="en-US" baseline="0" dirty="0" smtClean="0"/>
              <a:t>decided to make a tour of the foreign police departments. </a:t>
            </a:r>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2</a:t>
            </a:fld>
            <a:endParaRPr lang="uk-UA"/>
          </a:p>
        </p:txBody>
      </p:sp>
    </p:spTree>
    <p:extLst>
      <p:ext uri="{BB962C8B-B14F-4D97-AF65-F5344CB8AC3E}">
        <p14:creationId xmlns:p14="http://schemas.microsoft.com/office/powerpoint/2010/main" val="217706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 was determined to go to the New York police departments.</a:t>
            </a:r>
            <a:endParaRPr lang="uk-UA" dirty="0" smtClean="0"/>
          </a:p>
        </p:txBody>
      </p:sp>
      <p:sp>
        <p:nvSpPr>
          <p:cNvPr id="4" name="Номер слайда 3"/>
          <p:cNvSpPr>
            <a:spLocks noGrp="1"/>
          </p:cNvSpPr>
          <p:nvPr>
            <p:ph type="sldNum" sz="quarter" idx="10"/>
          </p:nvPr>
        </p:nvSpPr>
        <p:spPr/>
        <p:txBody>
          <a:bodyPr/>
          <a:lstStyle/>
          <a:p>
            <a:fld id="{AB4903E8-8282-4E02-B18A-9D0F12EEB252}" type="slidenum">
              <a:rPr lang="uk-UA" smtClean="0"/>
              <a:t>3</a:t>
            </a:fld>
            <a:endParaRPr lang="uk-UA"/>
          </a:p>
        </p:txBody>
      </p:sp>
    </p:spTree>
    <p:extLst>
      <p:ext uri="{BB962C8B-B14F-4D97-AF65-F5344CB8AC3E}">
        <p14:creationId xmlns:p14="http://schemas.microsoft.com/office/powerpoint/2010/main" val="3396140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4</a:t>
            </a:fld>
            <a:endParaRPr lang="uk-UA"/>
          </a:p>
        </p:txBody>
      </p:sp>
    </p:spTree>
    <p:extLst>
      <p:ext uri="{BB962C8B-B14F-4D97-AF65-F5344CB8AC3E}">
        <p14:creationId xmlns:p14="http://schemas.microsoft.com/office/powerpoint/2010/main" val="554336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policeman</a:t>
            </a:r>
            <a:r>
              <a:rPr lang="en-US" baseline="0" dirty="0" smtClean="0"/>
              <a:t> was shocked a</a:t>
            </a:r>
            <a:r>
              <a:rPr lang="en-US" dirty="0" smtClean="0"/>
              <a:t>fter he</a:t>
            </a:r>
            <a:r>
              <a:rPr lang="en-US" baseline="0" dirty="0" smtClean="0"/>
              <a:t> had arrived to the New York police department #1.</a:t>
            </a:r>
          </a:p>
          <a:p>
            <a:r>
              <a:rPr lang="en-US" baseline="0" dirty="0" smtClean="0"/>
              <a:t>Computers are used everywhere in the police of the USA. </a:t>
            </a:r>
            <a:r>
              <a:rPr lang="en-US" dirty="0" smtClean="0"/>
              <a:t>Computers have changed the way people communicate and work. In this police department, computerized information systems have become an integral part of the war on crime.</a:t>
            </a:r>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5</a:t>
            </a:fld>
            <a:endParaRPr lang="uk-UA"/>
          </a:p>
        </p:txBody>
      </p:sp>
    </p:spTree>
    <p:extLst>
      <p:ext uri="{BB962C8B-B14F-4D97-AF65-F5344CB8AC3E}">
        <p14:creationId xmlns:p14="http://schemas.microsoft.com/office/powerpoint/2010/main" val="2027266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Computers help to communication within police departments.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Emails, website updates, blogs and other forms of digital communication have become some of the primary forms of communication in police department.</a:t>
            </a:r>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6</a:t>
            </a:fld>
            <a:endParaRPr lang="uk-UA"/>
          </a:p>
        </p:txBody>
      </p:sp>
    </p:spTree>
    <p:extLst>
      <p:ext uri="{BB962C8B-B14F-4D97-AF65-F5344CB8AC3E}">
        <p14:creationId xmlns:p14="http://schemas.microsoft.com/office/powerpoint/2010/main" val="111803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Police detectives use Internet resources to quickly find out facts and information regarding specific cases. Police officers closely monitor suspects online, something that some police officers have taken advantage of using social media sites like Facebook and Twitter.</a:t>
            </a:r>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7</a:t>
            </a:fld>
            <a:endParaRPr lang="uk-UA"/>
          </a:p>
        </p:txBody>
      </p:sp>
    </p:spTree>
    <p:extLst>
      <p:ext uri="{BB962C8B-B14F-4D97-AF65-F5344CB8AC3E}">
        <p14:creationId xmlns:p14="http://schemas.microsoft.com/office/powerpoint/2010/main" val="273872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Police officers store records and reports in online databases, they also use computers and hard drives to store thousands of images, reports and videos.</a:t>
            </a:r>
          </a:p>
        </p:txBody>
      </p:sp>
      <p:sp>
        <p:nvSpPr>
          <p:cNvPr id="4" name="Номер слайда 3"/>
          <p:cNvSpPr>
            <a:spLocks noGrp="1"/>
          </p:cNvSpPr>
          <p:nvPr>
            <p:ph type="sldNum" sz="quarter" idx="10"/>
          </p:nvPr>
        </p:nvSpPr>
        <p:spPr/>
        <p:txBody>
          <a:bodyPr/>
          <a:lstStyle/>
          <a:p>
            <a:fld id="{AB4903E8-8282-4E02-B18A-9D0F12EEB252}" type="slidenum">
              <a:rPr lang="uk-UA" smtClean="0"/>
              <a:t>8</a:t>
            </a:fld>
            <a:endParaRPr lang="uk-UA"/>
          </a:p>
        </p:txBody>
      </p:sp>
    </p:spTree>
    <p:extLst>
      <p:ext uri="{BB962C8B-B14F-4D97-AF65-F5344CB8AC3E}">
        <p14:creationId xmlns:p14="http://schemas.microsoft.com/office/powerpoint/2010/main" val="4159936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Computers are also used in police vehicles.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Computers make it possible for mobile police units to look up information, run license plates and find locations while on the road.</a:t>
            </a:r>
            <a:endParaRPr lang="uk-UA" dirty="0"/>
          </a:p>
        </p:txBody>
      </p:sp>
      <p:sp>
        <p:nvSpPr>
          <p:cNvPr id="4" name="Номер слайда 3"/>
          <p:cNvSpPr>
            <a:spLocks noGrp="1"/>
          </p:cNvSpPr>
          <p:nvPr>
            <p:ph type="sldNum" sz="quarter" idx="10"/>
          </p:nvPr>
        </p:nvSpPr>
        <p:spPr/>
        <p:txBody>
          <a:bodyPr/>
          <a:lstStyle/>
          <a:p>
            <a:fld id="{AB4903E8-8282-4E02-B18A-9D0F12EEB252}" type="slidenum">
              <a:rPr lang="uk-UA" smtClean="0"/>
              <a:t>9</a:t>
            </a:fld>
            <a:endParaRPr lang="uk-UA"/>
          </a:p>
        </p:txBody>
      </p:sp>
    </p:spTree>
    <p:extLst>
      <p:ext uri="{BB962C8B-B14F-4D97-AF65-F5344CB8AC3E}">
        <p14:creationId xmlns:p14="http://schemas.microsoft.com/office/powerpoint/2010/main" val="67246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97821"/>
            <a:ext cx="7772400" cy="1102519"/>
          </a:xfrm>
        </p:spPr>
        <p:txBody>
          <a:bodyPr/>
          <a:lstStyle/>
          <a:p>
            <a:r>
              <a:rPr lang="ru-RU" smtClean="0"/>
              <a:t>Образец заголовка</a:t>
            </a:r>
            <a:endParaRPr lang="uk-UA"/>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uk-UA"/>
          </a:p>
        </p:txBody>
      </p:sp>
      <p:sp>
        <p:nvSpPr>
          <p:cNvPr id="4" name="Дата 3"/>
          <p:cNvSpPr>
            <a:spLocks noGrp="1"/>
          </p:cNvSpPr>
          <p:nvPr>
            <p:ph type="dt" sz="half" idx="10"/>
          </p:nvPr>
        </p:nvSpPr>
        <p:spPr/>
        <p:txBody>
          <a:bodyPr/>
          <a:lstStyle/>
          <a:p>
            <a:fld id="{B4C71EC6-210F-42DE-9C53-41977AD35B3D}" type="datetimeFigureOut">
              <a:rPr lang="ru-RU" smtClean="0"/>
              <a:t>07.10.2013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7342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B4C71EC6-210F-42DE-9C53-41977AD35B3D}" type="datetimeFigureOut">
              <a:rPr lang="ru-RU" smtClean="0"/>
              <a:t>07.10.2013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89605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54781"/>
            <a:ext cx="2057400" cy="3290888"/>
          </a:xfrm>
        </p:spPr>
        <p:txBody>
          <a:bodyPr vert="eaVert"/>
          <a:lstStyle/>
          <a:p>
            <a:r>
              <a:rPr lang="ru-RU" smtClean="0"/>
              <a:t>Образец заголовка</a:t>
            </a:r>
            <a:endParaRPr lang="uk-UA"/>
          </a:p>
        </p:txBody>
      </p:sp>
      <p:sp>
        <p:nvSpPr>
          <p:cNvPr id="3" name="Вертикальный текст 2"/>
          <p:cNvSpPr>
            <a:spLocks noGrp="1"/>
          </p:cNvSpPr>
          <p:nvPr>
            <p:ph type="body" orient="vert" idx="1"/>
          </p:nvPr>
        </p:nvSpPr>
        <p:spPr>
          <a:xfrm>
            <a:off x="457200" y="154781"/>
            <a:ext cx="6019800" cy="329088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B4C71EC6-210F-42DE-9C53-41977AD35B3D}" type="datetimeFigureOut">
              <a:rPr lang="ru-RU" smtClean="0"/>
              <a:t>07.10.2013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084805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B4C71EC6-210F-42DE-9C53-41977AD35B3D}" type="datetimeFigureOut">
              <a:rPr lang="ru-RU" smtClean="0"/>
              <a:t>07.10.2013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345892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vl1pPr>
          </a:lstStyle>
          <a:p>
            <a:r>
              <a:rPr lang="ru-RU" smtClean="0"/>
              <a:t>Образец заголовка</a:t>
            </a:r>
            <a:endParaRPr lang="uk-UA"/>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07.10.2013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4115512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Объект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Дата 4"/>
          <p:cNvSpPr>
            <a:spLocks noGrp="1"/>
          </p:cNvSpPr>
          <p:nvPr>
            <p:ph type="dt" sz="half" idx="10"/>
          </p:nvPr>
        </p:nvSpPr>
        <p:spPr/>
        <p:txBody>
          <a:bodyPr/>
          <a:lstStyle/>
          <a:p>
            <a:fld id="{B4C71EC6-210F-42DE-9C53-41977AD35B3D}" type="datetimeFigureOut">
              <a:rPr lang="ru-RU" smtClean="0"/>
              <a:t>07.10.2013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6710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8"/>
            <a:ext cx="8229600" cy="857250"/>
          </a:xfrm>
        </p:spPr>
        <p:txBody>
          <a:bodyPr/>
          <a:lstStyle>
            <a:lvl1pPr>
              <a:defRPr/>
            </a:lvl1pPr>
          </a:lstStyle>
          <a:p>
            <a:r>
              <a:rPr lang="ru-RU" smtClean="0"/>
              <a:t>Образец заголовка</a:t>
            </a:r>
            <a:endParaRPr lang="uk-UA"/>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Текст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7" name="Дата 6"/>
          <p:cNvSpPr>
            <a:spLocks noGrp="1"/>
          </p:cNvSpPr>
          <p:nvPr>
            <p:ph type="dt" sz="half" idx="10"/>
          </p:nvPr>
        </p:nvSpPr>
        <p:spPr/>
        <p:txBody>
          <a:bodyPr/>
          <a:lstStyle/>
          <a:p>
            <a:fld id="{B4C71EC6-210F-42DE-9C53-41977AD35B3D}" type="datetimeFigureOut">
              <a:rPr lang="ru-RU" smtClean="0"/>
              <a:t>07.10.2013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18551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Дата 2"/>
          <p:cNvSpPr>
            <a:spLocks noGrp="1"/>
          </p:cNvSpPr>
          <p:nvPr>
            <p:ph type="dt" sz="half" idx="10"/>
          </p:nvPr>
        </p:nvSpPr>
        <p:spPr/>
        <p:txBody>
          <a:bodyPr/>
          <a:lstStyle/>
          <a:p>
            <a:fld id="{B4C71EC6-210F-42DE-9C53-41977AD35B3D}" type="datetimeFigureOut">
              <a:rPr lang="ru-RU" smtClean="0"/>
              <a:t>07.10.2013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62265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07.10.2013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69169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2" y="204787"/>
            <a:ext cx="3008313" cy="871538"/>
          </a:xfrm>
        </p:spPr>
        <p:txBody>
          <a:bodyPr anchor="b"/>
          <a:lstStyle>
            <a:lvl1pPr algn="l">
              <a:defRPr sz="2000" b="1"/>
            </a:lvl1pPr>
          </a:lstStyle>
          <a:p>
            <a:r>
              <a:rPr lang="ru-RU" smtClean="0"/>
              <a:t>Образец заголовка</a:t>
            </a:r>
            <a:endParaRPr lang="uk-UA"/>
          </a:p>
        </p:txBody>
      </p:sp>
      <p:sp>
        <p:nvSpPr>
          <p:cNvPr id="3" name="Объект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Текст 3"/>
          <p:cNvSpPr>
            <a:spLocks noGrp="1"/>
          </p:cNvSpPr>
          <p:nvPr>
            <p:ph type="body" sz="half" idx="2"/>
          </p:nvPr>
        </p:nvSpPr>
        <p:spPr>
          <a:xfrm>
            <a:off x="457202"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07.10.2013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96280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1"/>
            <a:ext cx="5486400" cy="425054"/>
          </a:xfrm>
        </p:spPr>
        <p:txBody>
          <a:bodyPr anchor="b"/>
          <a:lstStyle>
            <a:lvl1pPr algn="l">
              <a:defRPr sz="2000" b="1"/>
            </a:lvl1pPr>
          </a:lstStyle>
          <a:p>
            <a:r>
              <a:rPr lang="ru-RU" smtClean="0"/>
              <a:t>Образец заголовка</a:t>
            </a:r>
            <a:endParaRPr lang="uk-UA"/>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07.10.2013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880248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ru-RU" smtClean="0"/>
              <a:t>Образец заголовка</a:t>
            </a:r>
            <a:endParaRPr lang="uk-UA"/>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t>07.10.2013</a:t>
            </a:fld>
            <a:endParaRPr lang="ru-RU"/>
          </a:p>
        </p:txBody>
      </p:sp>
      <p:sp>
        <p:nvSpPr>
          <p:cNvPr id="5" name="Нижний колонтитул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a:p>
        </p:txBody>
      </p:sp>
    </p:spTree>
    <p:extLst>
      <p:ext uri="{BB962C8B-B14F-4D97-AF65-F5344CB8AC3E}">
        <p14:creationId xmlns:p14="http://schemas.microsoft.com/office/powerpoint/2010/main" val="66642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8104"/>
        </a:solidFill>
        <a:effectLst/>
      </p:bgPr>
    </p:bg>
    <p:spTree>
      <p:nvGrpSpPr>
        <p:cNvPr id="1" name=""/>
        <p:cNvGrpSpPr/>
        <p:nvPr/>
      </p:nvGrpSpPr>
      <p:grpSpPr>
        <a:xfrm>
          <a:off x="0" y="0"/>
          <a:ext cx="0" cy="0"/>
          <a:chOff x="0" y="0"/>
          <a:chExt cx="0" cy="0"/>
        </a:xfrm>
      </p:grpSpPr>
      <p:pic>
        <p:nvPicPr>
          <p:cNvPr id="2052" name="Picture 4" descr="1098A090.jpg (860×568)"/>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bright="-40000" contrast="20000"/>
                    </a14:imgEffect>
                  </a14:imgLayer>
                </a14:imgProps>
              </a:ext>
              <a:ext uri="{28A0092B-C50C-407E-A947-70E740481C1C}">
                <a14:useLocalDpi xmlns:a14="http://schemas.microsoft.com/office/drawing/2010/main" val="0"/>
              </a:ext>
            </a:extLst>
          </a:blip>
          <a:srcRect t="15832"/>
          <a:stretch/>
        </p:blipFill>
        <p:spPr bwMode="auto">
          <a:xfrm>
            <a:off x="0" y="0"/>
            <a:ext cx="925252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23478"/>
            <a:ext cx="9252520" cy="4785926"/>
          </a:xfrm>
          <a:prstGeom prst="rect">
            <a:avLst/>
          </a:prstGeom>
          <a:noFill/>
        </p:spPr>
        <p:txBody>
          <a:bodyPr wrap="square" rtlCol="0">
            <a:spAutoFit/>
          </a:bodyPr>
          <a:lstStyle/>
          <a:p>
            <a:pPr algn="ctr"/>
            <a:r>
              <a:rPr lang="en-US" sz="8000" dirty="0">
                <a:solidFill>
                  <a:schemeClr val="bg1"/>
                </a:solidFill>
                <a:latin typeface="Lobster Two" pitchFamily="50" charset="0"/>
                <a:cs typeface="Aharoni" pitchFamily="2" charset="-79"/>
              </a:rPr>
              <a:t>T</a:t>
            </a:r>
            <a:r>
              <a:rPr lang="en-US" sz="8000" dirty="0" smtClean="0">
                <a:solidFill>
                  <a:schemeClr val="bg1"/>
                </a:solidFill>
                <a:latin typeface="Lobster Two" pitchFamily="50" charset="0"/>
                <a:cs typeface="Aharoni" pitchFamily="2" charset="-79"/>
              </a:rPr>
              <a:t>he </a:t>
            </a:r>
            <a:r>
              <a:rPr lang="en-US" sz="8000" dirty="0">
                <a:solidFill>
                  <a:schemeClr val="bg1"/>
                </a:solidFill>
                <a:latin typeface="Lobster Two" pitchFamily="50" charset="0"/>
                <a:cs typeface="Aharoni" pitchFamily="2" charset="-79"/>
              </a:rPr>
              <a:t>U</a:t>
            </a:r>
            <a:r>
              <a:rPr lang="en-US" sz="8000" dirty="0" smtClean="0">
                <a:solidFill>
                  <a:schemeClr val="bg1"/>
                </a:solidFill>
                <a:latin typeface="Lobster Two" pitchFamily="50" charset="0"/>
                <a:cs typeface="Aharoni" pitchFamily="2" charset="-79"/>
              </a:rPr>
              <a:t>ses of </a:t>
            </a:r>
            <a:r>
              <a:rPr lang="en-US" sz="14500" dirty="0" smtClean="0">
                <a:solidFill>
                  <a:srgbClr val="EB8104"/>
                </a:solidFill>
                <a:latin typeface="Bebas Neue" pitchFamily="34" charset="0"/>
                <a:cs typeface="Aharoni" pitchFamily="2" charset="-79"/>
              </a:rPr>
              <a:t>computers</a:t>
            </a:r>
          </a:p>
          <a:p>
            <a:pPr algn="ctr"/>
            <a:r>
              <a:rPr lang="en-US" sz="8000" dirty="0" smtClean="0">
                <a:solidFill>
                  <a:schemeClr val="bg1"/>
                </a:solidFill>
                <a:latin typeface="Lobster Two" pitchFamily="50" charset="0"/>
                <a:cs typeface="Aharoni" pitchFamily="2" charset="-79"/>
              </a:rPr>
              <a:t>in the Police</a:t>
            </a:r>
            <a:endParaRPr lang="en-US" sz="5400" dirty="0">
              <a:solidFill>
                <a:schemeClr val="bg1"/>
              </a:solidFill>
              <a:latin typeface="Lobster Two" pitchFamily="50" charset="0"/>
              <a:cs typeface="Aharoni" pitchFamily="2" charset="-79"/>
            </a:endParaRPr>
          </a:p>
        </p:txBody>
      </p:sp>
      <p:sp>
        <p:nvSpPr>
          <p:cNvPr id="5" name="Прямоугольник 4"/>
          <p:cNvSpPr/>
          <p:nvPr/>
        </p:nvSpPr>
        <p:spPr>
          <a:xfrm>
            <a:off x="-32115" y="4743390"/>
            <a:ext cx="1928541" cy="400110"/>
          </a:xfrm>
          <a:prstGeom prst="rect">
            <a:avLst/>
          </a:prstGeom>
        </p:spPr>
        <p:txBody>
          <a:bodyPr wrap="none">
            <a:spAutoFit/>
          </a:bodyPr>
          <a:lstStyle/>
          <a:p>
            <a:r>
              <a:rPr lang="en-US" sz="2000" dirty="0" smtClean="0">
                <a:solidFill>
                  <a:schemeClr val="bg1"/>
                </a:solidFill>
                <a:latin typeface="Bebas Neue" pitchFamily="34" charset="0"/>
                <a:cs typeface="Aharoni" pitchFamily="2" charset="-79"/>
              </a:rPr>
              <a:t>by Alexander </a:t>
            </a:r>
            <a:r>
              <a:rPr lang="en-US" sz="2000" dirty="0" err="1" smtClean="0">
                <a:solidFill>
                  <a:schemeClr val="bg1"/>
                </a:solidFill>
                <a:latin typeface="Bebas Neue" pitchFamily="34" charset="0"/>
                <a:cs typeface="Aharoni" pitchFamily="2" charset="-79"/>
              </a:rPr>
              <a:t>Red’ko</a:t>
            </a:r>
            <a:endParaRPr lang="uk-UA" sz="2000" dirty="0">
              <a:solidFill>
                <a:schemeClr val="bg1"/>
              </a:solidFill>
            </a:endParaRPr>
          </a:p>
        </p:txBody>
      </p:sp>
    </p:spTree>
    <p:extLst>
      <p:ext uri="{BB962C8B-B14F-4D97-AF65-F5344CB8AC3E}">
        <p14:creationId xmlns:p14="http://schemas.microsoft.com/office/powerpoint/2010/main" val="1667395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6941217563_e58c3f7074_b.jpg (1024×706)"/>
          <p:cNvPicPr>
            <a:picLocks noChangeAspect="1" noChangeArrowheads="1"/>
          </p:cNvPicPr>
          <p:nvPr/>
        </p:nvPicPr>
        <p:blipFill rotWithShape="1">
          <a:blip r:embed="rId3">
            <a:extLst>
              <a:ext uri="{28A0092B-C50C-407E-A947-70E740481C1C}">
                <a14:useLocalDpi xmlns:a14="http://schemas.microsoft.com/office/drawing/2010/main" val="0"/>
              </a:ext>
            </a:extLst>
          </a:blip>
          <a:srcRect l="3125" t="3891" r="3125" b="15914"/>
          <a:stretch/>
        </p:blipFill>
        <p:spPr bwMode="auto">
          <a:xfrm>
            <a:off x="0" y="-236562"/>
            <a:ext cx="9144000" cy="5392883"/>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24544" y="96183"/>
            <a:ext cx="3707904" cy="1323439"/>
          </a:xfrm>
          <a:prstGeom prst="rect">
            <a:avLst/>
          </a:prstGeom>
        </p:spPr>
        <p:txBody>
          <a:bodyPr wrap="square">
            <a:spAutoFit/>
          </a:bodyPr>
          <a:lstStyle/>
          <a:p>
            <a:pPr lvl="1"/>
            <a:r>
              <a:rPr lang="en-US" sz="8000" dirty="0" smtClean="0">
                <a:solidFill>
                  <a:schemeClr val="bg1"/>
                </a:solidFill>
                <a:latin typeface="Bebas Neue" pitchFamily="34" charset="0"/>
                <a:cs typeface="Aharoni" pitchFamily="2" charset="-79"/>
              </a:rPr>
              <a:t>Security</a:t>
            </a: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57594"/>
            <a:ext cx="803837" cy="80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693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8104"/>
        </a:solidFill>
        <a:effectLst/>
      </p:bgPr>
    </p:bg>
    <p:spTree>
      <p:nvGrpSpPr>
        <p:cNvPr id="1" name=""/>
        <p:cNvGrpSpPr/>
        <p:nvPr/>
      </p:nvGrpSpPr>
      <p:grpSpPr>
        <a:xfrm>
          <a:off x="0" y="0"/>
          <a:ext cx="0" cy="0"/>
          <a:chOff x="0" y="0"/>
          <a:chExt cx="0" cy="0"/>
        </a:xfrm>
      </p:grpSpPr>
      <p:pic>
        <p:nvPicPr>
          <p:cNvPr id="1028" name="Picture 4" descr="uscreen_3.jpg (1204×6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44" y="3434"/>
            <a:ext cx="11468100" cy="639127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7544" y="1552600"/>
            <a:ext cx="4827398" cy="3539430"/>
          </a:xfrm>
          <a:prstGeom prst="rect">
            <a:avLst/>
          </a:prstGeom>
        </p:spPr>
        <p:txBody>
          <a:bodyPr wrap="square">
            <a:spAutoFit/>
          </a:bodyPr>
          <a:lstStyle/>
          <a:p>
            <a:pPr algn="ctr"/>
            <a:r>
              <a:rPr lang="en-US" sz="7200" dirty="0" smtClean="0">
                <a:latin typeface="Lobster Two" pitchFamily="50" charset="0"/>
                <a:cs typeface="Aharoni" pitchFamily="2" charset="-79"/>
              </a:rPr>
              <a:t>Computer is</a:t>
            </a:r>
          </a:p>
          <a:p>
            <a:pPr algn="ctr"/>
            <a:r>
              <a:rPr lang="en-US" sz="8000" dirty="0" smtClean="0">
                <a:solidFill>
                  <a:schemeClr val="bg1"/>
                </a:solidFill>
                <a:latin typeface="Bebas Neue" pitchFamily="34" charset="0"/>
                <a:cs typeface="Aharoni" pitchFamily="2" charset="-79"/>
              </a:rPr>
              <a:t>not for </a:t>
            </a:r>
            <a:r>
              <a:rPr lang="en-US" sz="7200" dirty="0" smtClean="0">
                <a:latin typeface="Lobster Two" pitchFamily="50" charset="0"/>
                <a:cs typeface="Aharoni" pitchFamily="2" charset="-79"/>
              </a:rPr>
              <a:t>“</a:t>
            </a:r>
            <a:r>
              <a:rPr lang="en-US" sz="7200" dirty="0" err="1" smtClean="0">
                <a:latin typeface="Lobster Two" pitchFamily="50" charset="0"/>
                <a:cs typeface="Aharoni" pitchFamily="2" charset="-79"/>
              </a:rPr>
              <a:t>Cosynka</a:t>
            </a:r>
            <a:r>
              <a:rPr lang="en-US" sz="7200" dirty="0" smtClean="0">
                <a:latin typeface="Lobster Two" pitchFamily="50" charset="0"/>
                <a:cs typeface="Aharoni" pitchFamily="2" charset="-79"/>
              </a:rPr>
              <a:t>”</a:t>
            </a:r>
            <a:endParaRPr lang="uk-UA" dirty="0"/>
          </a:p>
        </p:txBody>
      </p:sp>
      <p:pic>
        <p:nvPicPr>
          <p:cNvPr id="3" name="Picture 2"/>
          <p:cNvPicPr>
            <a:picLocks noChangeAspect="1" noChangeArrowheads="1"/>
          </p:cNvPicPr>
          <p:nvPr/>
        </p:nvPicPr>
        <p:blipFill rotWithShape="1">
          <a:blip r:embed="rId4">
            <a:biLevel thresh="50000"/>
            <a:extLst>
              <a:ext uri="{BEBA8EAE-BF5A-486C-A8C5-ECC9F3942E4B}">
                <a14:imgProps xmlns:a14="http://schemas.microsoft.com/office/drawing/2010/main">
                  <a14:imgLayer r:embed="rId5">
                    <a14:imgEffect>
                      <a14:backgroundRemoval t="17167" b="100000" l="23313" r="58813">
                        <a14:foregroundMark x1="33375" y1="45000" x2="35750" y2="43250"/>
                        <a14:foregroundMark x1="32375" y1="45333" x2="33813" y2="44000"/>
                        <a14:foregroundMark x1="42375" y1="28000" x2="43563" y2="33083"/>
                        <a14:foregroundMark x1="40750" y1="73000" x2="41250" y2="82667"/>
                        <a14:foregroundMark x1="42125" y1="21583" x2="43250" y2="20333"/>
                        <a14:foregroundMark x1="34938" y1="44000" x2="36250" y2="42417"/>
                        <a14:foregroundMark x1="33438" y1="45583" x2="35625" y2="42083"/>
                        <a14:foregroundMark x1="39188" y1="28583" x2="42000" y2="33333"/>
                        <a14:foregroundMark x1="29250" y1="53000" x2="28000" y2="59917"/>
                        <a14:foregroundMark x1="34563" y1="75417" x2="33625" y2="82583"/>
                        <a14:foregroundMark x1="33375" y1="78917" x2="32750" y2="80000"/>
                        <a14:foregroundMark x1="33938" y1="83750" x2="33000" y2="82083"/>
                        <a14:foregroundMark x1="33188" y1="82083" x2="32625" y2="80250"/>
                        <a14:foregroundMark x1="53000" y1="97917" x2="54125" y2="99167"/>
                      </a14:backgroundRemoval>
                    </a14:imgEffect>
                  </a14:imgLayer>
                </a14:imgProps>
              </a:ext>
              <a:ext uri="{28A0092B-C50C-407E-A947-70E740481C1C}">
                <a14:useLocalDpi xmlns:a14="http://schemas.microsoft.com/office/drawing/2010/main" val="0"/>
              </a:ext>
            </a:extLst>
          </a:blip>
          <a:srcRect l="25654" t="18629" r="41628"/>
          <a:stretch/>
        </p:blipFill>
        <p:spPr bwMode="auto">
          <a:xfrm flipH="1">
            <a:off x="6228184" y="1419622"/>
            <a:ext cx="2002102" cy="373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3416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Группа 1"/>
          <p:cNvGrpSpPr/>
          <p:nvPr/>
        </p:nvGrpSpPr>
        <p:grpSpPr>
          <a:xfrm>
            <a:off x="2460995" y="1419622"/>
            <a:ext cx="4199237" cy="2000612"/>
            <a:chOff x="716654" y="96486"/>
            <a:chExt cx="4199237" cy="2000612"/>
          </a:xfrm>
        </p:grpSpPr>
        <p:sp>
          <p:nvSpPr>
            <p:cNvPr id="3" name="TextBox 2"/>
            <p:cNvSpPr txBox="1"/>
            <p:nvPr/>
          </p:nvSpPr>
          <p:spPr>
            <a:xfrm>
              <a:off x="716654" y="896769"/>
              <a:ext cx="4199237" cy="1200329"/>
            </a:xfrm>
            <a:prstGeom prst="rect">
              <a:avLst/>
            </a:prstGeom>
            <a:noFill/>
          </p:spPr>
          <p:txBody>
            <a:bodyPr wrap="square" rtlCol="0">
              <a:spAutoFit/>
            </a:bodyPr>
            <a:lstStyle/>
            <a:p>
              <a:pPr algn="ctr"/>
              <a:r>
                <a:rPr lang="en-US" sz="7200" dirty="0" err="1" smtClean="0">
                  <a:solidFill>
                    <a:schemeClr val="bg1"/>
                  </a:solidFill>
                  <a:latin typeface="Bebas Neue" pitchFamily="34" charset="0"/>
                  <a:cs typeface="Aharoni" pitchFamily="2" charset="-79"/>
                </a:rPr>
                <a:t>CommUNicatE</a:t>
              </a:r>
              <a:endParaRPr lang="en-US" sz="7200" dirty="0" smtClean="0">
                <a:solidFill>
                  <a:schemeClr val="bg1"/>
                </a:solidFill>
                <a:latin typeface="Bebas Neue" pitchFamily="34" charset="0"/>
                <a:cs typeface="Aharoni" pitchFamily="2" charset="-79"/>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32" y="96486"/>
              <a:ext cx="800283" cy="80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Группа 8"/>
          <p:cNvGrpSpPr/>
          <p:nvPr/>
        </p:nvGrpSpPr>
        <p:grpSpPr>
          <a:xfrm>
            <a:off x="683568" y="139091"/>
            <a:ext cx="2808312" cy="2000611"/>
            <a:chOff x="6012160" y="571139"/>
            <a:chExt cx="2808312" cy="2000611"/>
          </a:xfrm>
        </p:grpSpPr>
        <p:sp>
          <p:nvSpPr>
            <p:cNvPr id="5" name="TextBox 4"/>
            <p:cNvSpPr txBox="1"/>
            <p:nvPr/>
          </p:nvSpPr>
          <p:spPr>
            <a:xfrm>
              <a:off x="6012160" y="1371421"/>
              <a:ext cx="2808312" cy="1200329"/>
            </a:xfrm>
            <a:prstGeom prst="rect">
              <a:avLst/>
            </a:prstGeom>
            <a:noFill/>
          </p:spPr>
          <p:txBody>
            <a:bodyPr wrap="square" rtlCol="0">
              <a:spAutoFit/>
            </a:bodyPr>
            <a:lstStyle/>
            <a:p>
              <a:r>
                <a:rPr lang="en-US" sz="7200" dirty="0" err="1" smtClean="0">
                  <a:solidFill>
                    <a:schemeClr val="bg1"/>
                  </a:solidFill>
                  <a:latin typeface="Bebas Neue" pitchFamily="34" charset="0"/>
                  <a:cs typeface="Aharoni" pitchFamily="2" charset="-79"/>
                </a:rPr>
                <a:t>Reseach</a:t>
              </a:r>
              <a:endParaRPr lang="en-US" sz="7200" dirty="0">
                <a:solidFill>
                  <a:schemeClr val="bg1"/>
                </a:solidFill>
                <a:latin typeface="Bebas Neue" pitchFamily="34" charset="0"/>
                <a:cs typeface="Aharoni" pitchFamily="2" charset="-79"/>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6175" y="571139"/>
              <a:ext cx="800282" cy="800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Группа 9"/>
          <p:cNvGrpSpPr/>
          <p:nvPr/>
        </p:nvGrpSpPr>
        <p:grpSpPr>
          <a:xfrm>
            <a:off x="5436096" y="135535"/>
            <a:ext cx="3275856" cy="2004167"/>
            <a:chOff x="716654" y="1801360"/>
            <a:chExt cx="3275856" cy="2004167"/>
          </a:xfrm>
        </p:grpSpPr>
        <p:sp>
          <p:nvSpPr>
            <p:cNvPr id="6" name="TextBox 5"/>
            <p:cNvSpPr txBox="1"/>
            <p:nvPr/>
          </p:nvSpPr>
          <p:spPr>
            <a:xfrm>
              <a:off x="716654" y="2605198"/>
              <a:ext cx="3275856" cy="1200329"/>
            </a:xfrm>
            <a:prstGeom prst="rect">
              <a:avLst/>
            </a:prstGeom>
            <a:noFill/>
          </p:spPr>
          <p:txBody>
            <a:bodyPr wrap="square" rtlCol="0">
              <a:spAutoFit/>
            </a:bodyPr>
            <a:lstStyle/>
            <a:p>
              <a:pPr algn="ctr"/>
              <a:r>
                <a:rPr lang="en-US" sz="7200" dirty="0" smtClean="0">
                  <a:solidFill>
                    <a:schemeClr val="bg1"/>
                  </a:solidFill>
                  <a:latin typeface="Bebas Neue" pitchFamily="34" charset="0"/>
                  <a:cs typeface="Aharoni" pitchFamily="2" charset="-79"/>
                </a:rPr>
                <a:t>Records  </a:t>
              </a:r>
              <a:endParaRPr lang="en-US" sz="8000" dirty="0" smtClean="0">
                <a:solidFill>
                  <a:schemeClr val="bg1"/>
                </a:solidFill>
                <a:latin typeface="Bebas Neue" pitchFamily="34" charset="0"/>
                <a:cs typeface="Aharoni" pitchFamily="2" charset="-79"/>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055" y="1801360"/>
              <a:ext cx="799053" cy="79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Группа 10"/>
          <p:cNvGrpSpPr/>
          <p:nvPr/>
        </p:nvGrpSpPr>
        <p:grpSpPr>
          <a:xfrm>
            <a:off x="432048" y="3301788"/>
            <a:ext cx="3275856" cy="2006266"/>
            <a:chOff x="3648255" y="1882205"/>
            <a:chExt cx="3275856" cy="2006266"/>
          </a:xfrm>
        </p:grpSpPr>
        <p:sp>
          <p:nvSpPr>
            <p:cNvPr id="7" name="TextBox 6"/>
            <p:cNvSpPr txBox="1"/>
            <p:nvPr/>
          </p:nvSpPr>
          <p:spPr>
            <a:xfrm>
              <a:off x="3648255" y="2688142"/>
              <a:ext cx="3275856" cy="1200329"/>
            </a:xfrm>
            <a:prstGeom prst="rect">
              <a:avLst/>
            </a:prstGeom>
            <a:noFill/>
          </p:spPr>
          <p:txBody>
            <a:bodyPr wrap="square" rtlCol="0">
              <a:spAutoFit/>
            </a:bodyPr>
            <a:lstStyle/>
            <a:p>
              <a:pPr algn="ctr"/>
              <a:r>
                <a:rPr lang="en-US" sz="7200" dirty="0" smtClean="0">
                  <a:solidFill>
                    <a:schemeClr val="bg1"/>
                  </a:solidFill>
                  <a:latin typeface="Bebas Neue" pitchFamily="34" charset="0"/>
                  <a:cs typeface="Aharoni" pitchFamily="2" charset="-79"/>
                </a:rPr>
                <a:t>vehicles</a:t>
              </a:r>
              <a:endParaRPr lang="en-US" sz="8000" dirty="0" smtClean="0">
                <a:solidFill>
                  <a:schemeClr val="bg1"/>
                </a:solidFill>
                <a:latin typeface="Bebas Neue" pitchFamily="34" charset="0"/>
                <a:cs typeface="Aharoni" pitchFamily="2" charset="-79"/>
              </a:endParaRPr>
            </a:p>
          </p:txBody>
        </p:sp>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6657" y="1882205"/>
              <a:ext cx="799053" cy="79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Группа 11"/>
          <p:cNvGrpSpPr/>
          <p:nvPr/>
        </p:nvGrpSpPr>
        <p:grpSpPr>
          <a:xfrm>
            <a:off x="5220072" y="3314549"/>
            <a:ext cx="3707904" cy="1993505"/>
            <a:chOff x="5596349" y="2754215"/>
            <a:chExt cx="3707904" cy="1993505"/>
          </a:xfrm>
        </p:grpSpPr>
        <p:sp>
          <p:nvSpPr>
            <p:cNvPr id="8" name="Прямоугольник 7"/>
            <p:cNvSpPr/>
            <p:nvPr/>
          </p:nvSpPr>
          <p:spPr>
            <a:xfrm>
              <a:off x="5596349" y="3547391"/>
              <a:ext cx="3707904" cy="1200329"/>
            </a:xfrm>
            <a:prstGeom prst="rect">
              <a:avLst/>
            </a:prstGeom>
          </p:spPr>
          <p:txBody>
            <a:bodyPr wrap="square">
              <a:spAutoFit/>
            </a:bodyPr>
            <a:lstStyle/>
            <a:p>
              <a:pPr lvl="1"/>
              <a:r>
                <a:rPr lang="en-US" sz="7200" dirty="0" smtClean="0">
                  <a:solidFill>
                    <a:schemeClr val="bg1"/>
                  </a:solidFill>
                  <a:latin typeface="Bebas Neue" pitchFamily="34" charset="0"/>
                  <a:cs typeface="Aharoni" pitchFamily="2" charset="-79"/>
                </a:rPr>
                <a:t>Security</a:t>
              </a:r>
            </a:p>
          </p:txBody>
        </p:sp>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1663" y="2754215"/>
              <a:ext cx="803837" cy="80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25595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8104"/>
        </a:solidFill>
        <a:effectLst/>
      </p:bgPr>
    </p:bg>
    <p:spTree>
      <p:nvGrpSpPr>
        <p:cNvPr id="1" name=""/>
        <p:cNvGrpSpPr/>
        <p:nvPr/>
      </p:nvGrpSpPr>
      <p:grpSpPr>
        <a:xfrm>
          <a:off x="0" y="0"/>
          <a:ext cx="0" cy="0"/>
          <a:chOff x="0" y="0"/>
          <a:chExt cx="0" cy="0"/>
        </a:xfrm>
      </p:grpSpPr>
      <p:sp>
        <p:nvSpPr>
          <p:cNvPr id="4" name="Прямоугольник 3"/>
          <p:cNvSpPr/>
          <p:nvPr/>
        </p:nvSpPr>
        <p:spPr>
          <a:xfrm>
            <a:off x="2158301" y="1978966"/>
            <a:ext cx="4827398" cy="1323439"/>
          </a:xfrm>
          <a:prstGeom prst="rect">
            <a:avLst/>
          </a:prstGeom>
        </p:spPr>
        <p:txBody>
          <a:bodyPr wrap="square">
            <a:spAutoFit/>
          </a:bodyPr>
          <a:lstStyle/>
          <a:p>
            <a:pPr algn="ctr"/>
            <a:r>
              <a:rPr lang="en-US" sz="8000" dirty="0" smtClean="0">
                <a:latin typeface="Lobster Two" pitchFamily="50" charset="0"/>
                <a:cs typeface="Aharoni" pitchFamily="2" charset="-79"/>
              </a:rPr>
              <a:t>The </a:t>
            </a:r>
            <a:r>
              <a:rPr lang="en-US" sz="8000" dirty="0" smtClean="0">
                <a:solidFill>
                  <a:schemeClr val="bg1"/>
                </a:solidFill>
                <a:latin typeface="Bebas Neue" pitchFamily="34" charset="0"/>
                <a:cs typeface="Aharoni" pitchFamily="2" charset="-79"/>
              </a:rPr>
              <a:t>END</a:t>
            </a:r>
            <a:endParaRPr lang="uk-UA" sz="2000" dirty="0">
              <a:solidFill>
                <a:schemeClr val="bg1"/>
              </a:solidFill>
            </a:endParaRPr>
          </a:p>
        </p:txBody>
      </p:sp>
    </p:spTree>
    <p:extLst>
      <p:ext uri="{BB962C8B-B14F-4D97-AF65-F5344CB8AC3E}">
        <p14:creationId xmlns:p14="http://schemas.microsoft.com/office/powerpoint/2010/main" val="3652995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Овал 1"/>
          <p:cNvSpPr/>
          <p:nvPr/>
        </p:nvSpPr>
        <p:spPr>
          <a:xfrm>
            <a:off x="7164488" y="123478"/>
            <a:ext cx="1800000" cy="180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smtClean="0">
                <a:latin typeface="Neutra Display Titling" pitchFamily="50" charset="0"/>
              </a:rPr>
              <a:t>Made using PowerPoint</a:t>
            </a:r>
            <a:endParaRPr lang="uk-UA" sz="2400" dirty="0"/>
          </a:p>
        </p:txBody>
      </p:sp>
      <p:sp>
        <p:nvSpPr>
          <p:cNvPr id="3" name="Прямоугольник 2"/>
          <p:cNvSpPr/>
          <p:nvPr/>
        </p:nvSpPr>
        <p:spPr>
          <a:xfrm>
            <a:off x="3755109" y="4374341"/>
            <a:ext cx="1233030" cy="584775"/>
          </a:xfrm>
          <a:prstGeom prst="rect">
            <a:avLst/>
          </a:prstGeom>
        </p:spPr>
        <p:txBody>
          <a:bodyPr wrap="none">
            <a:spAutoFit/>
          </a:bodyPr>
          <a:lstStyle/>
          <a:p>
            <a:r>
              <a:rPr lang="en-US" sz="3200" dirty="0" smtClean="0">
                <a:solidFill>
                  <a:schemeClr val="bg1"/>
                </a:solidFill>
                <a:latin typeface="Bebas Neue" pitchFamily="34" charset="0"/>
              </a:rPr>
              <a:t>10.2012</a:t>
            </a:r>
            <a:endParaRPr lang="uk-UA" sz="2000" dirty="0">
              <a:solidFill>
                <a:schemeClr val="bg1"/>
              </a:solidFill>
            </a:endParaRPr>
          </a:p>
        </p:txBody>
      </p:sp>
      <p:sp>
        <p:nvSpPr>
          <p:cNvPr id="4" name="Заголовок 1"/>
          <p:cNvSpPr txBox="1">
            <a:spLocks/>
          </p:cNvSpPr>
          <p:nvPr/>
        </p:nvSpPr>
        <p:spPr>
          <a:xfrm>
            <a:off x="457200" y="274635"/>
            <a:ext cx="4618856"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000" dirty="0" smtClean="0">
                <a:solidFill>
                  <a:schemeClr val="bg1"/>
                </a:solidFill>
                <a:latin typeface="Bebas Neue" pitchFamily="34" charset="0"/>
              </a:rPr>
              <a:t>CREDITS:</a:t>
            </a:r>
            <a:endParaRPr lang="uk-UA" sz="6000" dirty="0">
              <a:solidFill>
                <a:schemeClr val="bg1"/>
              </a:solidFill>
            </a:endParaRPr>
          </a:p>
        </p:txBody>
      </p:sp>
      <p:sp>
        <p:nvSpPr>
          <p:cNvPr id="5" name="Прямоугольник 4"/>
          <p:cNvSpPr/>
          <p:nvPr/>
        </p:nvSpPr>
        <p:spPr>
          <a:xfrm>
            <a:off x="433126" y="1476529"/>
            <a:ext cx="6299113" cy="2308324"/>
          </a:xfrm>
          <a:prstGeom prst="rect">
            <a:avLst/>
          </a:prstGeom>
        </p:spPr>
        <p:txBody>
          <a:bodyPr wrap="square">
            <a:spAutoFit/>
          </a:bodyPr>
          <a:lstStyle/>
          <a:p>
            <a:pPr>
              <a:lnSpc>
                <a:spcPct val="150000"/>
              </a:lnSpc>
            </a:pPr>
            <a:r>
              <a:rPr lang="en-US" sz="3200" dirty="0" smtClean="0">
                <a:solidFill>
                  <a:srgbClr val="EB8104"/>
                </a:solidFill>
                <a:latin typeface="Bebas Neue" pitchFamily="34" charset="0"/>
              </a:rPr>
              <a:t>WEBSITES</a:t>
            </a:r>
            <a:r>
              <a:rPr lang="en-US" sz="3200" dirty="0">
                <a:solidFill>
                  <a:srgbClr val="EB8104"/>
                </a:solidFill>
                <a:latin typeface="Bebas Neue" pitchFamily="34" charset="0"/>
              </a:rPr>
              <a:t>:</a:t>
            </a:r>
          </a:p>
          <a:p>
            <a:pPr>
              <a:lnSpc>
                <a:spcPct val="150000"/>
              </a:lnSpc>
            </a:pPr>
            <a:r>
              <a:rPr lang="en-US" sz="3200" u="sng" dirty="0" smtClean="0">
                <a:solidFill>
                  <a:schemeClr val="bg1"/>
                </a:solidFill>
                <a:latin typeface="Lobster Two" pitchFamily="50" charset="0"/>
              </a:rPr>
              <a:t>ehow.com</a:t>
            </a:r>
            <a:r>
              <a:rPr lang="en-US" sz="3200" dirty="0" smtClean="0">
                <a:solidFill>
                  <a:schemeClr val="bg1"/>
                </a:solidFill>
                <a:latin typeface="Lobster Two" pitchFamily="50" charset="0"/>
              </a:rPr>
              <a:t>		      </a:t>
            </a:r>
            <a:r>
              <a:rPr lang="en-US" sz="3200" u="sng" dirty="0" smtClean="0">
                <a:solidFill>
                  <a:schemeClr val="bg1"/>
                </a:solidFill>
                <a:latin typeface="Lobster Two" pitchFamily="50" charset="0"/>
              </a:rPr>
              <a:t>noteandpoint.com</a:t>
            </a:r>
            <a:endParaRPr lang="en-US" sz="3200" u="sng" dirty="0">
              <a:solidFill>
                <a:schemeClr val="bg1"/>
              </a:solidFill>
              <a:latin typeface="Lobster Two" pitchFamily="50" charset="0"/>
            </a:endParaRPr>
          </a:p>
          <a:p>
            <a:pPr>
              <a:lnSpc>
                <a:spcPct val="150000"/>
              </a:lnSpc>
            </a:pPr>
            <a:r>
              <a:rPr lang="en-US" sz="3200" u="sng" dirty="0" smtClean="0">
                <a:solidFill>
                  <a:schemeClr val="bg1"/>
                </a:solidFill>
                <a:latin typeface="Lobster Two" pitchFamily="50" charset="0"/>
              </a:rPr>
              <a:t>flickr.com</a:t>
            </a:r>
            <a:r>
              <a:rPr lang="en-US" sz="3200" dirty="0" smtClean="0">
                <a:solidFill>
                  <a:schemeClr val="bg1"/>
                </a:solidFill>
                <a:latin typeface="Lobster Two" pitchFamily="50" charset="0"/>
              </a:rPr>
              <a:t>		      </a:t>
            </a:r>
            <a:r>
              <a:rPr lang="en-US" sz="3200" u="sng" dirty="0" smtClean="0">
                <a:solidFill>
                  <a:schemeClr val="bg1"/>
                </a:solidFill>
                <a:latin typeface="Lobster Two" pitchFamily="50" charset="0"/>
              </a:rPr>
              <a:t>slideshare.net</a:t>
            </a:r>
            <a:endParaRPr lang="en-US" sz="3200" u="sng" dirty="0">
              <a:solidFill>
                <a:schemeClr val="bg1"/>
              </a:solidFill>
              <a:latin typeface="Lobster Two" pitchFamily="50" charset="0"/>
            </a:endParaRPr>
          </a:p>
        </p:txBody>
      </p:sp>
      <p:pic>
        <p:nvPicPr>
          <p:cNvPr id="10245"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73059" y1="26009" x2="73059" y2="47085"/>
                        <a14:foregroundMark x1="1142" y1="66368" x2="4338" y2="71300"/>
                        <a14:foregroundMark x1="3881" y1="91928" x2="6621" y2="92377"/>
                        <a14:foregroundMark x1="12785" y1="30493" x2="12785" y2="41704"/>
                        <a14:foregroundMark x1="18493" y1="8072" x2="19178" y2="8072"/>
                        <a14:foregroundMark x1="12785" y1="3587" x2="12785" y2="3587"/>
                        <a14:foregroundMark x1="7534" y1="4484" x2="7534" y2="4484"/>
                        <a14:foregroundMark x1="1370" y1="19731" x2="1370" y2="19731"/>
                        <a14:foregroundMark x1="2055" y1="35426" x2="2055" y2="35426"/>
                        <a14:foregroundMark x1="23973" y1="8072" x2="23973" y2="8072"/>
                        <a14:foregroundMark x1="6164" y1="5381" x2="6164" y2="5381"/>
                        <a14:backgroundMark x1="10502" y1="92377" x2="10502" y2="92377"/>
                        <a14:backgroundMark x1="17808" y1="17489" x2="17808" y2="17489"/>
                      </a14:backgroundRemoval>
                    </a14:imgEffect>
                  </a14:imgLayer>
                </a14:imgProps>
              </a:ext>
              <a:ext uri="{28A0092B-C50C-407E-A947-70E740481C1C}">
                <a14:useLocalDpi xmlns:a14="http://schemas.microsoft.com/office/drawing/2010/main" val="0"/>
              </a:ext>
            </a:extLst>
          </a:blip>
          <a:srcRect/>
          <a:stretch>
            <a:fillRect/>
          </a:stretch>
        </p:blipFill>
        <p:spPr bwMode="auto">
          <a:xfrm>
            <a:off x="8460432" y="4777618"/>
            <a:ext cx="654657" cy="33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693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8104"/>
        </a:soli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backgroundRemoval t="17167" b="100000" l="23313" r="58813">
                        <a14:foregroundMark x1="33375" y1="45000" x2="35750" y2="43250"/>
                        <a14:foregroundMark x1="32375" y1="45333" x2="33813" y2="44000"/>
                        <a14:foregroundMark x1="42375" y1="28000" x2="43563" y2="33083"/>
                        <a14:foregroundMark x1="40750" y1="73000" x2="41250" y2="82667"/>
                        <a14:foregroundMark x1="42125" y1="21583" x2="43250" y2="20333"/>
                        <a14:foregroundMark x1="34938" y1="44000" x2="36250" y2="42417"/>
                        <a14:foregroundMark x1="33438" y1="45583" x2="35625" y2="42083"/>
                        <a14:foregroundMark x1="39188" y1="28583" x2="42000" y2="33333"/>
                        <a14:foregroundMark x1="29250" y1="53000" x2="28000" y2="59917"/>
                        <a14:foregroundMark x1="34563" y1="75417" x2="33625" y2="82583"/>
                        <a14:foregroundMark x1="33375" y1="78917" x2="32750" y2="80000"/>
                        <a14:foregroundMark x1="33938" y1="83750" x2="33000" y2="82083"/>
                        <a14:foregroundMark x1="33188" y1="82083" x2="32625" y2="80250"/>
                        <a14:foregroundMark x1="53000" y1="97917" x2="54125" y2="99167"/>
                      </a14:backgroundRemoval>
                    </a14:imgEffect>
                  </a14:imgLayer>
                </a14:imgProps>
              </a:ext>
              <a:ext uri="{28A0092B-C50C-407E-A947-70E740481C1C}">
                <a14:useLocalDpi xmlns:a14="http://schemas.microsoft.com/office/drawing/2010/main" val="0"/>
              </a:ext>
            </a:extLst>
          </a:blip>
          <a:srcRect l="25654" t="18629" r="41628"/>
          <a:stretch/>
        </p:blipFill>
        <p:spPr bwMode="auto">
          <a:xfrm>
            <a:off x="683568" y="267494"/>
            <a:ext cx="262519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419872" y="1171366"/>
            <a:ext cx="5617887" cy="2800767"/>
          </a:xfrm>
          <a:prstGeom prst="rect">
            <a:avLst/>
          </a:prstGeom>
          <a:noFill/>
        </p:spPr>
        <p:txBody>
          <a:bodyPr wrap="square" rtlCol="0">
            <a:spAutoFit/>
          </a:bodyPr>
          <a:lstStyle/>
          <a:p>
            <a:pPr algn="ctr"/>
            <a:r>
              <a:rPr lang="en-US" sz="8800" dirty="0" smtClean="0">
                <a:solidFill>
                  <a:schemeClr val="bg1"/>
                </a:solidFill>
                <a:latin typeface="Lobster Two" pitchFamily="50" charset="0"/>
                <a:cs typeface="Aharoni" pitchFamily="2" charset="-79"/>
              </a:rPr>
              <a:t>There lived a</a:t>
            </a:r>
            <a:endParaRPr lang="en-US" sz="8800" dirty="0" smtClean="0">
              <a:latin typeface="Bebas Neue" pitchFamily="34" charset="0"/>
              <a:cs typeface="Aharoni" pitchFamily="2" charset="-79"/>
            </a:endParaRPr>
          </a:p>
          <a:p>
            <a:pPr algn="ctr"/>
            <a:r>
              <a:rPr lang="en-US" sz="8800" dirty="0" smtClean="0">
                <a:latin typeface="Bebas Neue" pitchFamily="34" charset="0"/>
                <a:cs typeface="Aharoni" pitchFamily="2" charset="-79"/>
              </a:rPr>
              <a:t>POLICEMAN</a:t>
            </a:r>
          </a:p>
        </p:txBody>
      </p:sp>
    </p:spTree>
    <p:extLst>
      <p:ext uri="{BB962C8B-B14F-4D97-AF65-F5344CB8AC3E}">
        <p14:creationId xmlns:p14="http://schemas.microsoft.com/office/powerpoint/2010/main" val="22609647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701673608_484ea7d2d8_b.jpg (1024×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 y="-231"/>
            <a:ext cx="9189948" cy="68924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 y="189096"/>
            <a:ext cx="9183187" cy="1446550"/>
          </a:xfrm>
          <a:prstGeom prst="rect">
            <a:avLst/>
          </a:prstGeom>
          <a:noFill/>
        </p:spPr>
        <p:txBody>
          <a:bodyPr wrap="square" rtlCol="0">
            <a:spAutoFit/>
          </a:bodyPr>
          <a:lstStyle/>
          <a:p>
            <a:pPr algn="ctr"/>
            <a:r>
              <a:rPr lang="en-US" sz="7200" dirty="0" smtClean="0">
                <a:solidFill>
                  <a:schemeClr val="bg1"/>
                </a:solidFill>
                <a:latin typeface="Lobster Two" pitchFamily="50" charset="0"/>
                <a:cs typeface="Aharoni" pitchFamily="2" charset="-79"/>
              </a:rPr>
              <a:t>He visited the </a:t>
            </a:r>
            <a:r>
              <a:rPr lang="en-US" sz="8800" dirty="0" smtClean="0">
                <a:solidFill>
                  <a:srgbClr val="EB8104"/>
                </a:solidFill>
                <a:latin typeface="Bebas Neue" pitchFamily="34" charset="0"/>
                <a:cs typeface="Aharoni" pitchFamily="2" charset="-79"/>
              </a:rPr>
              <a:t>NEW YORK</a:t>
            </a:r>
            <a:endParaRPr lang="en-US" sz="6000" dirty="0">
              <a:solidFill>
                <a:schemeClr val="bg1"/>
              </a:solidFill>
              <a:latin typeface="Lobster Two" pitchFamily="50" charset="0"/>
              <a:cs typeface="Aharoni" pitchFamily="2" charset="-79"/>
            </a:endParaRPr>
          </a:p>
        </p:txBody>
      </p:sp>
    </p:spTree>
    <p:extLst>
      <p:ext uri="{BB962C8B-B14F-4D97-AF65-F5344CB8AC3E}">
        <p14:creationId xmlns:p14="http://schemas.microsoft.com/office/powerpoint/2010/main" val="4286455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8104"/>
        </a:solidFill>
        <a:effectLst/>
      </p:bgPr>
    </p:bg>
    <p:spTree>
      <p:nvGrpSpPr>
        <p:cNvPr id="1" name=""/>
        <p:cNvGrpSpPr/>
        <p:nvPr/>
      </p:nvGrpSpPr>
      <p:grpSpPr>
        <a:xfrm>
          <a:off x="0" y="0"/>
          <a:ext cx="0" cy="0"/>
          <a:chOff x="0" y="0"/>
          <a:chExt cx="0" cy="0"/>
        </a:xfrm>
      </p:grpSpPr>
      <p:sp>
        <p:nvSpPr>
          <p:cNvPr id="3" name="TextBox 2"/>
          <p:cNvSpPr txBox="1"/>
          <p:nvPr/>
        </p:nvSpPr>
        <p:spPr>
          <a:xfrm>
            <a:off x="270" y="1232922"/>
            <a:ext cx="9143730" cy="2677656"/>
          </a:xfrm>
          <a:prstGeom prst="rect">
            <a:avLst/>
          </a:prstGeom>
          <a:noFill/>
        </p:spPr>
        <p:txBody>
          <a:bodyPr wrap="square" rtlCol="0">
            <a:spAutoFit/>
          </a:bodyPr>
          <a:lstStyle/>
          <a:p>
            <a:pPr algn="ctr"/>
            <a:r>
              <a:rPr lang="en-US" sz="9600" dirty="0" smtClean="0">
                <a:solidFill>
                  <a:schemeClr val="bg1"/>
                </a:solidFill>
                <a:latin typeface="Bebas Neue" pitchFamily="34" charset="0"/>
                <a:cs typeface="Aharoni" pitchFamily="2" charset="-79"/>
              </a:rPr>
              <a:t>what</a:t>
            </a:r>
            <a:endParaRPr lang="en-US" sz="9600" dirty="0">
              <a:solidFill>
                <a:schemeClr val="bg1"/>
              </a:solidFill>
              <a:latin typeface="Lobster Two" pitchFamily="50" charset="0"/>
              <a:cs typeface="Aharoni" pitchFamily="2" charset="-79"/>
            </a:endParaRPr>
          </a:p>
          <a:p>
            <a:pPr algn="ctr"/>
            <a:r>
              <a:rPr lang="en-US" sz="7200" dirty="0" smtClean="0">
                <a:latin typeface="Lobster Two" pitchFamily="50" charset="0"/>
                <a:cs typeface="Aharoni" pitchFamily="2" charset="-79"/>
              </a:rPr>
              <a:t>did </a:t>
            </a:r>
            <a:r>
              <a:rPr lang="en-US" sz="7200" dirty="0">
                <a:latin typeface="Lobster Two" pitchFamily="50" charset="0"/>
                <a:cs typeface="Aharoni" pitchFamily="2" charset="-79"/>
              </a:rPr>
              <a:t>he </a:t>
            </a:r>
            <a:r>
              <a:rPr lang="en-US" sz="7200" dirty="0" smtClean="0">
                <a:latin typeface="Lobster Two" pitchFamily="50" charset="0"/>
                <a:cs typeface="Aharoni" pitchFamily="2" charset="-79"/>
              </a:rPr>
              <a:t>see there?</a:t>
            </a:r>
            <a:endParaRPr lang="en-US" sz="7200" dirty="0">
              <a:latin typeface="Lobster Two" pitchFamily="50" charset="0"/>
              <a:cs typeface="Aharoni" pitchFamily="2" charset="-79"/>
            </a:endParaRPr>
          </a:p>
        </p:txBody>
      </p:sp>
    </p:spTree>
    <p:extLst>
      <p:ext uri="{BB962C8B-B14F-4D97-AF65-F5344CB8AC3E}">
        <p14:creationId xmlns:p14="http://schemas.microsoft.com/office/powerpoint/2010/main" val="22609647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68560" y="1302983"/>
            <a:ext cx="4896544" cy="1938992"/>
          </a:xfrm>
          <a:prstGeom prst="rect">
            <a:avLst/>
          </a:prstGeom>
          <a:noFill/>
          <a:ln>
            <a:noFill/>
          </a:ln>
          <a:scene3d>
            <a:camera prst="orthographicFront">
              <a:rot lat="0" lon="0" rev="60000"/>
            </a:camera>
            <a:lightRig rig="threePt" dir="t"/>
          </a:scene3d>
          <a:sp3d/>
        </p:spPr>
        <p:txBody>
          <a:bodyPr wrap="square" rtlCol="0">
            <a:spAutoFit/>
          </a:bodyPr>
          <a:lstStyle/>
          <a:p>
            <a:pPr algn="ctr"/>
            <a:r>
              <a:rPr lang="en-US" sz="6000" dirty="0" smtClean="0">
                <a:solidFill>
                  <a:schemeClr val="bg1"/>
                </a:solidFill>
                <a:latin typeface="Lobster Two" pitchFamily="50" charset="0"/>
                <a:cs typeface="Aharoni" pitchFamily="2" charset="-79"/>
              </a:rPr>
              <a:t>Computers</a:t>
            </a:r>
          </a:p>
          <a:p>
            <a:pPr algn="ctr"/>
            <a:r>
              <a:rPr lang="en-US" sz="6000" dirty="0" smtClean="0">
                <a:solidFill>
                  <a:srgbClr val="FFFF00"/>
                </a:solidFill>
                <a:latin typeface="Bebas Neue" pitchFamily="34" charset="0"/>
                <a:cs typeface="Aharoni" pitchFamily="2" charset="-79"/>
              </a:rPr>
              <a:t>  </a:t>
            </a:r>
            <a:r>
              <a:rPr lang="en-US" sz="6000" dirty="0" smtClean="0">
                <a:solidFill>
                  <a:srgbClr val="EB8104"/>
                </a:solidFill>
                <a:latin typeface="Bebas Neue" pitchFamily="34" charset="0"/>
                <a:cs typeface="Aharoni" pitchFamily="2" charset="-79"/>
              </a:rPr>
              <a:t>everywhere</a:t>
            </a:r>
            <a:endParaRPr lang="uk-UA" sz="6000" dirty="0">
              <a:solidFill>
                <a:srgbClr val="EB8104"/>
              </a:solidFill>
              <a:cs typeface="Aharoni" pitchFamily="2" charset="-79"/>
            </a:endParaRPr>
          </a:p>
        </p:txBody>
      </p:sp>
    </p:spTree>
    <p:extLst>
      <p:ext uri="{BB962C8B-B14F-4D97-AF65-F5344CB8AC3E}">
        <p14:creationId xmlns:p14="http://schemas.microsoft.com/office/powerpoint/2010/main" val="22609647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Box 2"/>
          <p:cNvSpPr txBox="1"/>
          <p:nvPr/>
        </p:nvSpPr>
        <p:spPr>
          <a:xfrm>
            <a:off x="4211960" y="2803"/>
            <a:ext cx="4932040" cy="1200329"/>
          </a:xfrm>
          <a:prstGeom prst="rect">
            <a:avLst/>
          </a:prstGeom>
          <a:solidFill>
            <a:schemeClr val="tx1">
              <a:alpha val="36000"/>
            </a:schemeClr>
          </a:solidFill>
        </p:spPr>
        <p:txBody>
          <a:bodyPr wrap="square" rtlCol="0">
            <a:spAutoFit/>
          </a:bodyPr>
          <a:lstStyle/>
          <a:p>
            <a:pPr algn="ctr"/>
            <a:r>
              <a:rPr lang="en-US" sz="7200" dirty="0" err="1" smtClean="0">
                <a:solidFill>
                  <a:schemeClr val="bg1"/>
                </a:solidFill>
                <a:latin typeface="Bebas Neue" pitchFamily="34" charset="0"/>
                <a:cs typeface="Aharoni" pitchFamily="2" charset="-79"/>
              </a:rPr>
              <a:t>CommUNication</a:t>
            </a:r>
            <a:endParaRPr lang="en-US" sz="7200" dirty="0" smtClean="0">
              <a:solidFill>
                <a:schemeClr val="bg1"/>
              </a:solidFill>
              <a:latin typeface="Bebas Neue" pitchFamily="34" charset="0"/>
              <a:cs typeface="Aharoni" pitchFamily="2" charset="-79"/>
            </a:endParaRP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 y="4343217"/>
            <a:ext cx="800283" cy="80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78828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6511" y="-380578"/>
            <a:ext cx="9230642" cy="613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11793"/>
            <a:ext cx="4572000" cy="1323439"/>
          </a:xfrm>
          <a:prstGeom prst="rect">
            <a:avLst/>
          </a:prstGeom>
          <a:noFill/>
        </p:spPr>
        <p:txBody>
          <a:bodyPr wrap="square" rtlCol="0">
            <a:spAutoFit/>
          </a:bodyPr>
          <a:lstStyle/>
          <a:p>
            <a:r>
              <a:rPr lang="en-US" sz="8000" dirty="0" err="1" smtClean="0">
                <a:solidFill>
                  <a:srgbClr val="EB8104"/>
                </a:solidFill>
                <a:latin typeface="Bebas Neue" pitchFamily="34" charset="0"/>
                <a:cs typeface="Aharoni" pitchFamily="2" charset="-79"/>
              </a:rPr>
              <a:t>Reseach</a:t>
            </a:r>
            <a:r>
              <a:rPr lang="en-US" sz="8000" dirty="0" smtClean="0">
                <a:solidFill>
                  <a:srgbClr val="EB8104"/>
                </a:solidFill>
                <a:latin typeface="Bebas Neue" pitchFamily="34" charset="0"/>
                <a:cs typeface="Aharoni" pitchFamily="2" charset="-79"/>
              </a:rPr>
              <a:t> </a:t>
            </a:r>
            <a:r>
              <a:rPr lang="en-US" sz="6000" dirty="0" smtClean="0">
                <a:solidFill>
                  <a:schemeClr val="bg1"/>
                </a:solidFill>
                <a:latin typeface="Lobster Two" pitchFamily="50" charset="0"/>
                <a:cs typeface="Aharoni" pitchFamily="2" charset="-79"/>
              </a:rPr>
              <a:t>work</a:t>
            </a:r>
            <a:endParaRPr lang="en-US" sz="5400" dirty="0" smtClean="0">
              <a:solidFill>
                <a:schemeClr val="bg1"/>
              </a:solidFill>
              <a:latin typeface="Lobster Two" pitchFamily="50" charset="0"/>
              <a:cs typeface="Aharoni" pitchFamily="2" charset="-79"/>
            </a:endParaRPr>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63756"/>
            <a:ext cx="800282" cy="800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693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6999935741_4d7958a486_b.jpg (800×6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99758"/>
            <a:ext cx="6012160" cy="45993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512" y="986700"/>
            <a:ext cx="3275856" cy="3170099"/>
          </a:xfrm>
          <a:prstGeom prst="rect">
            <a:avLst/>
          </a:prstGeom>
          <a:noFill/>
        </p:spPr>
        <p:txBody>
          <a:bodyPr wrap="square" rtlCol="0">
            <a:spAutoFit/>
          </a:bodyPr>
          <a:lstStyle/>
          <a:p>
            <a:pPr algn="ctr"/>
            <a:r>
              <a:rPr lang="en-US" sz="8000" dirty="0" smtClean="0">
                <a:solidFill>
                  <a:srgbClr val="EB8104"/>
                </a:solidFill>
                <a:latin typeface="Bebas Neue" pitchFamily="34" charset="0"/>
                <a:cs typeface="Aharoni" pitchFamily="2" charset="-79"/>
              </a:rPr>
              <a:t>Records </a:t>
            </a:r>
          </a:p>
          <a:p>
            <a:pPr algn="ctr"/>
            <a:r>
              <a:rPr lang="en-US" sz="6000" dirty="0" smtClean="0">
                <a:solidFill>
                  <a:schemeClr val="bg1"/>
                </a:solidFill>
                <a:latin typeface="Lobster Two" pitchFamily="50" charset="0"/>
                <a:cs typeface="Aharoni" pitchFamily="2" charset="-79"/>
              </a:rPr>
              <a:t>and </a:t>
            </a:r>
          </a:p>
          <a:p>
            <a:pPr algn="ctr"/>
            <a:r>
              <a:rPr lang="en-US" sz="6000" dirty="0">
                <a:solidFill>
                  <a:schemeClr val="bg1"/>
                </a:solidFill>
                <a:latin typeface="Lobster Two" pitchFamily="50" charset="0"/>
                <a:cs typeface="Aharoni" pitchFamily="2" charset="-79"/>
              </a:rPr>
              <a:t>D</a:t>
            </a:r>
            <a:r>
              <a:rPr lang="en-US" sz="6000" dirty="0" smtClean="0">
                <a:solidFill>
                  <a:schemeClr val="bg1"/>
                </a:solidFill>
                <a:latin typeface="Lobster Two" pitchFamily="50" charset="0"/>
                <a:cs typeface="Aharoni" pitchFamily="2" charset="-79"/>
              </a:rPr>
              <a:t>atabases</a:t>
            </a:r>
            <a:endParaRPr lang="en-US" sz="4000" dirty="0" smtClean="0">
              <a:solidFill>
                <a:schemeClr val="bg1"/>
              </a:solidFill>
              <a:latin typeface="Lobster Two" pitchFamily="50" charset="0"/>
              <a:cs typeface="Aharoni" pitchFamily="2" charset="-79"/>
            </a:endParaRPr>
          </a:p>
        </p:txBody>
      </p:sp>
      <p:sp>
        <p:nvSpPr>
          <p:cNvPr id="6" name="Прямоугольник 5"/>
          <p:cNvSpPr/>
          <p:nvPr/>
        </p:nvSpPr>
        <p:spPr>
          <a:xfrm>
            <a:off x="2808312" y="4731990"/>
            <a:ext cx="6444208" cy="338554"/>
          </a:xfrm>
          <a:prstGeom prst="rect">
            <a:avLst/>
          </a:prstGeom>
        </p:spPr>
        <p:txBody>
          <a:bodyPr wrap="square">
            <a:spAutoFit/>
          </a:bodyPr>
          <a:lstStyle/>
          <a:p>
            <a:r>
              <a:rPr lang="en-US" sz="1600" dirty="0">
                <a:solidFill>
                  <a:schemeClr val="bg1"/>
                </a:solidFill>
                <a:latin typeface="Lobster Two" pitchFamily="50" charset="0"/>
              </a:rPr>
              <a:t>Police record of a woman, named </a:t>
            </a:r>
            <a:r>
              <a:rPr lang="en-US" sz="1600" dirty="0" err="1">
                <a:solidFill>
                  <a:schemeClr val="bg1"/>
                </a:solidFill>
                <a:latin typeface="Lobster Two" pitchFamily="50" charset="0"/>
              </a:rPr>
              <a:t>Saintot</a:t>
            </a:r>
            <a:r>
              <a:rPr lang="en-US" sz="1600" dirty="0">
                <a:solidFill>
                  <a:schemeClr val="bg1"/>
                </a:solidFill>
                <a:latin typeface="Lobster Two" pitchFamily="50" charset="0"/>
              </a:rPr>
              <a:t>. Alphonse Bertillon method. 1908, </a:t>
            </a:r>
            <a:r>
              <a:rPr lang="en-US" sz="1600" dirty="0" err="1">
                <a:solidFill>
                  <a:schemeClr val="bg1"/>
                </a:solidFill>
                <a:latin typeface="Lobster Two" pitchFamily="50" charset="0"/>
              </a:rPr>
              <a:t>june</a:t>
            </a:r>
            <a:r>
              <a:rPr lang="en-US" sz="1600" dirty="0">
                <a:solidFill>
                  <a:schemeClr val="bg1"/>
                </a:solidFill>
                <a:latin typeface="Lobster Two" pitchFamily="50" charset="0"/>
              </a:rPr>
              <a:t> 15</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44447"/>
            <a:ext cx="799053" cy="79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693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extBox 3"/>
          <p:cNvSpPr txBox="1"/>
          <p:nvPr/>
        </p:nvSpPr>
        <p:spPr>
          <a:xfrm>
            <a:off x="3707904" y="3835780"/>
            <a:ext cx="5436096" cy="1323439"/>
          </a:xfrm>
          <a:prstGeom prst="rect">
            <a:avLst/>
          </a:prstGeom>
          <a:solidFill>
            <a:schemeClr val="tx1">
              <a:alpha val="33000"/>
            </a:schemeClr>
          </a:solidFill>
        </p:spPr>
        <p:txBody>
          <a:bodyPr wrap="square" rtlCol="0">
            <a:spAutoFit/>
          </a:bodyPr>
          <a:lstStyle/>
          <a:p>
            <a:pPr algn="r"/>
            <a:r>
              <a:rPr lang="en-US" sz="7200" dirty="0" smtClean="0">
                <a:solidFill>
                  <a:schemeClr val="bg1"/>
                </a:solidFill>
                <a:latin typeface="Lobster Two" pitchFamily="50" charset="0"/>
                <a:cs typeface="Aharoni" pitchFamily="2" charset="-79"/>
              </a:rPr>
              <a:t>Police </a:t>
            </a:r>
            <a:r>
              <a:rPr lang="en-US" sz="8000" dirty="0" smtClean="0">
                <a:solidFill>
                  <a:srgbClr val="EB8104"/>
                </a:solidFill>
                <a:latin typeface="Bebas Neue" pitchFamily="34" charset="0"/>
                <a:cs typeface="Aharoni" pitchFamily="2" charset="-79"/>
              </a:rPr>
              <a:t>vehicles</a:t>
            </a:r>
          </a:p>
        </p:txBody>
      </p:sp>
      <p:pic>
        <p:nvPicPr>
          <p:cNvPr id="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44447"/>
            <a:ext cx="799053" cy="79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693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938</TotalTime>
  <Words>432</Words>
  <Application>Microsoft Office PowerPoint</Application>
  <PresentationFormat>Экран (16:9)</PresentationFormat>
  <Paragraphs>58</Paragraphs>
  <Slides>14</Slides>
  <Notes>13</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14</vt:i4>
      </vt:variant>
    </vt:vector>
  </HeadingPairs>
  <TitlesOfParts>
    <vt:vector size="21" baseType="lpstr">
      <vt:lpstr>Aharoni</vt:lpstr>
      <vt:lpstr>Arial</vt:lpstr>
      <vt:lpstr>Bebas Neue</vt:lpstr>
      <vt:lpstr>Calibri</vt:lpstr>
      <vt:lpstr>Lobster Two</vt:lpstr>
      <vt:lpstr>Neutra Display Titling</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Alexander Red</dc:creator>
  <cp:lastModifiedBy>Alexander Red</cp:lastModifiedBy>
  <cp:revision>131</cp:revision>
  <dcterms:modified xsi:type="dcterms:W3CDTF">2013-10-06T23:04:51Z</dcterms:modified>
</cp:coreProperties>
</file>